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71" r:id="rId11"/>
    <p:sldId id="27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02" y="-7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T0" fmla="*/ 44083 w 64000"/>
                <a:gd name="T1" fmla="*/ 2368 h 64000"/>
                <a:gd name="T2" fmla="*/ 64000 w 64000"/>
                <a:gd name="T3" fmla="*/ 32000 h 64000"/>
                <a:gd name="T4" fmla="*/ 44083 w 64000"/>
                <a:gd name="T5" fmla="*/ 61631 h 64000"/>
                <a:gd name="T6" fmla="*/ 44083 w 64000"/>
                <a:gd name="T7" fmla="*/ 61631 h 64000"/>
                <a:gd name="T8" fmla="*/ 44082 w 64000"/>
                <a:gd name="T9" fmla="*/ 61631 h 64000"/>
                <a:gd name="T10" fmla="*/ 44083 w 64000"/>
                <a:gd name="T11" fmla="*/ 61632 h 64000"/>
                <a:gd name="T12" fmla="*/ 44083 w 64000"/>
                <a:gd name="T13" fmla="*/ 2368 h 64000"/>
                <a:gd name="T14" fmla="*/ 44082 w 64000"/>
                <a:gd name="T15" fmla="*/ 2368 h 64000"/>
                <a:gd name="T16" fmla="*/ 44083 w 64000"/>
                <a:gd name="T17" fmla="*/ 2368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44083 w 64000"/>
                <a:gd name="T28" fmla="*/ -29639 h 64000"/>
                <a:gd name="T29" fmla="*/ 44083 w 64000"/>
                <a:gd name="T30" fmla="*/ 29639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T0" fmla="*/ 50994 w 64000"/>
                <a:gd name="T1" fmla="*/ 6246 h 64000"/>
                <a:gd name="T2" fmla="*/ 64000 w 64000"/>
                <a:gd name="T3" fmla="*/ 32000 h 64000"/>
                <a:gd name="T4" fmla="*/ 50994 w 64000"/>
                <a:gd name="T5" fmla="*/ 57753 h 64000"/>
                <a:gd name="T6" fmla="*/ 50994 w 64000"/>
                <a:gd name="T7" fmla="*/ 57753 h 64000"/>
                <a:gd name="T8" fmla="*/ 50993 w 64000"/>
                <a:gd name="T9" fmla="*/ 57753 h 64000"/>
                <a:gd name="T10" fmla="*/ 50994 w 64000"/>
                <a:gd name="T11" fmla="*/ 57754 h 64000"/>
                <a:gd name="T12" fmla="*/ 50994 w 64000"/>
                <a:gd name="T13" fmla="*/ 6246 h 64000"/>
                <a:gd name="T14" fmla="*/ 50993 w 64000"/>
                <a:gd name="T15" fmla="*/ 6246 h 64000"/>
                <a:gd name="T16" fmla="*/ 50994 w 64000"/>
                <a:gd name="T17" fmla="*/ 6246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994 w 64000"/>
                <a:gd name="T28" fmla="*/ -25761 h 64000"/>
                <a:gd name="T29" fmla="*/ 50994 w 64000"/>
                <a:gd name="T30" fmla="*/ 25761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41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0D50C-E0F5-4E70-BA65-E56DB1D32C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FD90D-6EF6-4D16-BB89-B7F91DB7B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F95AE-3397-42CE-AF94-4296812FD0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FE715-4053-4F23-9034-4077914B26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D35B3-5458-42F8-A1AF-81C48E8EA1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25005-3A00-42C3-B957-2A19F32180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F5A202-8DAE-45E1-AFB0-440909B78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8F411-66EB-4FB8-899B-DC151CD8CD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DCDB7-B2E9-4C94-88F8-74449C8FD0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9DA00-E156-4826-911C-AEE8E1A2A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C4E2E-090F-4373-89D1-4C8C70C7D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C229E-5E25-4B9C-A823-1EB1CCD64D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032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T0" fmla="*/ 50296 w 64000"/>
                <a:gd name="T1" fmla="*/ 5746 h 64000"/>
                <a:gd name="T2" fmla="*/ 64000 w 64000"/>
                <a:gd name="T3" fmla="*/ 32000 h 64000"/>
                <a:gd name="T4" fmla="*/ 50296 w 64000"/>
                <a:gd name="T5" fmla="*/ 58253 h 64000"/>
                <a:gd name="T6" fmla="*/ 50296 w 64000"/>
                <a:gd name="T7" fmla="*/ 58253 h 64000"/>
                <a:gd name="T8" fmla="*/ 50295 w 64000"/>
                <a:gd name="T9" fmla="*/ 58253 h 64000"/>
                <a:gd name="T10" fmla="*/ 50296 w 64000"/>
                <a:gd name="T11" fmla="*/ 58254 h 64000"/>
                <a:gd name="T12" fmla="*/ 50296 w 64000"/>
                <a:gd name="T13" fmla="*/ 5746 h 64000"/>
                <a:gd name="T14" fmla="*/ 50295 w 64000"/>
                <a:gd name="T15" fmla="*/ 5746 h 64000"/>
                <a:gd name="T16" fmla="*/ 50296 w 64000"/>
                <a:gd name="T17" fmla="*/ 5746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296 w 64000"/>
                <a:gd name="T28" fmla="*/ -26244 h 64000"/>
                <a:gd name="T29" fmla="*/ 50296 w 64000"/>
                <a:gd name="T30" fmla="*/ 26244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T0" fmla="*/ 50077 w 64000"/>
                <a:gd name="T1" fmla="*/ 5595 h 64000"/>
                <a:gd name="T2" fmla="*/ 64000 w 64000"/>
                <a:gd name="T3" fmla="*/ 32000 h 64000"/>
                <a:gd name="T4" fmla="*/ 50077 w 64000"/>
                <a:gd name="T5" fmla="*/ 58404 h 64000"/>
                <a:gd name="T6" fmla="*/ 50077 w 64000"/>
                <a:gd name="T7" fmla="*/ 58404 h 64000"/>
                <a:gd name="T8" fmla="*/ 50076 w 64000"/>
                <a:gd name="T9" fmla="*/ 58404 h 64000"/>
                <a:gd name="T10" fmla="*/ 50077 w 64000"/>
                <a:gd name="T11" fmla="*/ 58405 h 64000"/>
                <a:gd name="T12" fmla="*/ 50077 w 64000"/>
                <a:gd name="T13" fmla="*/ 5595 h 64000"/>
                <a:gd name="T14" fmla="*/ 50076 w 64000"/>
                <a:gd name="T15" fmla="*/ 5595 h 64000"/>
                <a:gd name="T16" fmla="*/ 50077 w 64000"/>
                <a:gd name="T17" fmla="*/ 5595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077 w 64000"/>
                <a:gd name="T28" fmla="*/ -26412 h 64000"/>
                <a:gd name="T29" fmla="*/ 50077 w 64000"/>
                <a:gd name="T30" fmla="*/ 26412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9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9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95A441D-3F9E-407F-B2E4-14D6E99699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03350" y="2565400"/>
            <a:ext cx="7239000" cy="259238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8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Структура</a:t>
            </a:r>
            <a:br>
              <a:rPr lang="ru-RU" sz="8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8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бизнес-плана</a:t>
            </a:r>
          </a:p>
        </p:txBody>
      </p:sp>
      <p:sp>
        <p:nvSpPr>
          <p:cNvPr id="3075" name="Line 4"/>
          <p:cNvSpPr>
            <a:spLocks noChangeShapeType="1"/>
          </p:cNvSpPr>
          <p:nvPr/>
        </p:nvSpPr>
        <p:spPr bwMode="auto">
          <a:xfrm>
            <a:off x="1476375" y="5373688"/>
            <a:ext cx="7272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692150"/>
            <a:ext cx="7313613" cy="6524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6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7. Риски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1676400"/>
            <a:ext cx="8382000" cy="4489450"/>
          </a:xfrm>
        </p:spPr>
        <p:txBody>
          <a:bodyPr/>
          <a:lstStyle/>
          <a:p>
            <a:pPr marL="0" indent="1081088"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500" smtClean="0">
                <a:latin typeface="Times New Roman" pitchFamily="18" charset="0"/>
              </a:rPr>
              <a:t>В данном разделе указываются риски и описываются способы уменьшения влияния данных негативных факторов на деятельность организации (страхование и т.д.). Также рассчитывается устойчивость проекта к возможным внешним экономическим изменениям (инфляция, несвоевременные выплаты потребителей), и внутренним (изменение себестоимости продукции, объема сбыта). </a:t>
            </a:r>
          </a:p>
          <a:p>
            <a:pPr marL="0" indent="1081088"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100" u="sng" smtClean="0">
                <a:latin typeface="Times New Roman" pitchFamily="18" charset="0"/>
              </a:rPr>
              <a:t>Виды рисков:</a:t>
            </a:r>
          </a:p>
          <a:p>
            <a:pPr marL="0" indent="1081088" algn="just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100" smtClean="0">
                <a:latin typeface="Times New Roman" pitchFamily="18" charset="0"/>
              </a:rPr>
              <a:t>Финансово-экономические</a:t>
            </a:r>
          </a:p>
          <a:p>
            <a:pPr marL="0" indent="1081088" eaLnBrk="1" hangingPunct="1">
              <a:lnSpc>
                <a:spcPct val="80000"/>
              </a:lnSpc>
              <a:buFontTx/>
              <a:buAutoNum type="arabicPeriod"/>
            </a:pPr>
            <a:r>
              <a:rPr lang="ru-RU" sz="2100" smtClean="0">
                <a:latin typeface="Times New Roman" pitchFamily="18" charset="0"/>
              </a:rPr>
              <a:t>Политические</a:t>
            </a:r>
          </a:p>
          <a:p>
            <a:pPr marL="0" indent="1081088" eaLnBrk="1" hangingPunct="1">
              <a:lnSpc>
                <a:spcPct val="80000"/>
              </a:lnSpc>
              <a:buFontTx/>
              <a:buAutoNum type="arabicPeriod"/>
            </a:pPr>
            <a:r>
              <a:rPr lang="ru-RU" sz="2100" smtClean="0">
                <a:latin typeface="Times New Roman" pitchFamily="18" charset="0"/>
              </a:rPr>
              <a:t>Природно-климатические</a:t>
            </a:r>
          </a:p>
          <a:p>
            <a:pPr marL="0" indent="1081088" eaLnBrk="1" hangingPunct="1">
              <a:lnSpc>
                <a:spcPct val="80000"/>
              </a:lnSpc>
              <a:buFontTx/>
              <a:buAutoNum type="arabicPeriod"/>
            </a:pPr>
            <a:r>
              <a:rPr lang="ru-RU" sz="2100" smtClean="0">
                <a:latin typeface="Times New Roman" pitchFamily="18" charset="0"/>
              </a:rPr>
              <a:t>Экологические и т.д.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205038"/>
            <a:ext cx="8748712" cy="36004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500" smtClean="0">
                <a:latin typeface="Times New Roman" pitchFamily="18" charset="0"/>
              </a:rPr>
              <a:t>тел. 265-14-55</a:t>
            </a:r>
          </a:p>
          <a:p>
            <a:pPr eaLnBrk="1" hangingPunct="1">
              <a:buFont typeface="Wingdings" pitchFamily="2" charset="2"/>
              <a:buNone/>
            </a:pPr>
            <a:endParaRPr lang="ru-RU" sz="250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500" smtClean="0">
                <a:latin typeface="Times New Roman" pitchFamily="18" charset="0"/>
              </a:rPr>
              <a:t>тел. 8-912-98-41-599 Мосунова Евгения Александровна</a:t>
            </a:r>
          </a:p>
          <a:p>
            <a:pPr eaLnBrk="1" hangingPunct="1">
              <a:buFont typeface="Wingdings" pitchFamily="2" charset="2"/>
              <a:buNone/>
            </a:pPr>
            <a:endParaRPr lang="ru-RU" sz="250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500" smtClean="0">
                <a:latin typeface="Times New Roman" pitchFamily="18" charset="0"/>
              </a:rPr>
              <a:t>тел. 279-90-64 Киселева Анна Александровна</a:t>
            </a:r>
          </a:p>
          <a:p>
            <a:pPr eaLnBrk="1" hangingPunct="1">
              <a:buFont typeface="Wingdings" pitchFamily="2" charset="2"/>
              <a:buNone/>
            </a:pPr>
            <a:endParaRPr lang="ru-RU" sz="250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500" smtClean="0">
                <a:latin typeface="Times New Roman" pitchFamily="18" charset="0"/>
              </a:rPr>
              <a:t>Е-</a:t>
            </a:r>
            <a:r>
              <a:rPr lang="en-US" sz="2500" smtClean="0">
                <a:latin typeface="Times New Roman" pitchFamily="18" charset="0"/>
              </a:rPr>
              <a:t>mail: mosunova@agroprom.permregion.ru</a:t>
            </a:r>
            <a:endParaRPr lang="ru-RU" sz="250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ru-RU" sz="2500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ru-RU" sz="2500" smtClean="0">
              <a:latin typeface="Times New Roman" pitchFamily="18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1042988" y="188913"/>
            <a:ext cx="731361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ru-RU" sz="37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Дополнительная информация по телефонам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404813"/>
            <a:ext cx="7313612" cy="1039812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Цели написания бизнес-плана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395288" y="4508500"/>
            <a:ext cx="8316912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39750" algn="just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400" b="1" u="sng">
                <a:latin typeface="Times New Roman" pitchFamily="18" charset="0"/>
              </a:rPr>
              <a:t>Бизнес-план</a:t>
            </a:r>
            <a:r>
              <a:rPr lang="ru-RU" sz="2400" u="sng">
                <a:latin typeface="Times New Roman" pitchFamily="18" charset="0"/>
              </a:rPr>
              <a:t> — документ, вырабатываемый новой или действующей фирмой, компанией, в котором систематизируются основные аспекты намеченного коммерческого мероприятия.</a:t>
            </a:r>
          </a:p>
        </p:txBody>
      </p:sp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755650" y="1557338"/>
            <a:ext cx="8208963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539750" algn="just"/>
            <a:r>
              <a:rPr lang="ru-RU" sz="2400">
                <a:latin typeface="Times New Roman" pitchFamily="18" charset="0"/>
              </a:rPr>
              <a:t>Выбрав свое дело, необходимо спланировать, как Вы его будете организовывать. Этот план нужен всем: банкам и инвесторам, центру занятости (в случае получения субсидий), вашим сотрудникам, желающим понять свои перспективы и задачи; а главное - вам самим, чтобы тщательно проанализировать свои идеи, проверить их разумность и реалистичность.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4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Разделы бизнес-плана*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76250" indent="-476250" eaLnBrk="1" hangingPunct="1">
              <a:buFont typeface="Wingdings" pitchFamily="2" charset="2"/>
              <a:buAutoNum type="arabicPeriod"/>
            </a:pPr>
            <a:r>
              <a:rPr lang="ru-RU" b="1" smtClean="0">
                <a:latin typeface="Times New Roman" pitchFamily="18" charset="0"/>
              </a:rPr>
              <a:t>Резюме;</a:t>
            </a:r>
          </a:p>
          <a:p>
            <a:pPr marL="476250" indent="-476250" eaLnBrk="1" hangingPunct="1">
              <a:buFont typeface="Wingdings" pitchFamily="2" charset="2"/>
              <a:buAutoNum type="arabicPeriod"/>
            </a:pPr>
            <a:r>
              <a:rPr lang="ru-RU" b="1" smtClean="0">
                <a:latin typeface="Times New Roman" pitchFamily="18" charset="0"/>
              </a:rPr>
              <a:t>Маркетинговое исследование рынка;</a:t>
            </a:r>
          </a:p>
          <a:p>
            <a:pPr marL="476250" indent="-476250" eaLnBrk="1" hangingPunct="1">
              <a:buFont typeface="Wingdings" pitchFamily="2" charset="2"/>
              <a:buAutoNum type="arabicPeriod"/>
            </a:pPr>
            <a:r>
              <a:rPr lang="ru-RU" b="1" smtClean="0">
                <a:latin typeface="Times New Roman" pitchFamily="18" charset="0"/>
              </a:rPr>
              <a:t>Организационный план;</a:t>
            </a:r>
          </a:p>
          <a:p>
            <a:pPr marL="476250" indent="-476250" eaLnBrk="1" hangingPunct="1">
              <a:buFont typeface="Wingdings" pitchFamily="2" charset="2"/>
              <a:buAutoNum type="arabicPeriod"/>
            </a:pPr>
            <a:r>
              <a:rPr lang="ru-RU" b="1" smtClean="0">
                <a:latin typeface="Times New Roman" pitchFamily="18" charset="0"/>
              </a:rPr>
              <a:t>Производственный план;</a:t>
            </a:r>
          </a:p>
          <a:p>
            <a:pPr marL="476250" indent="-476250" eaLnBrk="1" hangingPunct="1">
              <a:buFont typeface="Wingdings" pitchFamily="2" charset="2"/>
              <a:buAutoNum type="arabicPeriod"/>
            </a:pPr>
            <a:r>
              <a:rPr lang="ru-RU" b="1" smtClean="0">
                <a:latin typeface="Times New Roman" pitchFamily="18" charset="0"/>
              </a:rPr>
              <a:t>Маркетинговый план;</a:t>
            </a:r>
          </a:p>
          <a:p>
            <a:pPr marL="476250" indent="-476250" eaLnBrk="1" hangingPunct="1">
              <a:buFont typeface="Wingdings" pitchFamily="2" charset="2"/>
              <a:buAutoNum type="arabicPeriod"/>
            </a:pPr>
            <a:r>
              <a:rPr lang="ru-RU" b="1" smtClean="0">
                <a:latin typeface="Times New Roman" pitchFamily="18" charset="0"/>
              </a:rPr>
              <a:t>Финансовый план;</a:t>
            </a:r>
          </a:p>
          <a:p>
            <a:pPr marL="476250" indent="-476250" eaLnBrk="1" hangingPunct="1">
              <a:buFont typeface="Wingdings" pitchFamily="2" charset="2"/>
              <a:buAutoNum type="arabicPeriod"/>
            </a:pPr>
            <a:r>
              <a:rPr lang="ru-RU" b="1" smtClean="0">
                <a:latin typeface="Times New Roman" pitchFamily="18" charset="0"/>
              </a:rPr>
              <a:t>Риски и страхование.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6381750"/>
            <a:ext cx="914400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76250" indent="-47625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100">
                <a:latin typeface="Times New Roman" pitchFamily="18" charset="0"/>
              </a:rPr>
              <a:t>* Во всех разделах указывается стоимостная оценка затрат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260350"/>
            <a:ext cx="5513388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6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1. Резюме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628775"/>
            <a:ext cx="8208962" cy="4968875"/>
          </a:xfrm>
        </p:spPr>
        <p:txBody>
          <a:bodyPr/>
          <a:lstStyle/>
          <a:p>
            <a:pPr marL="0" indent="360363"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u="sng" smtClean="0">
                <a:latin typeface="Times New Roman" pitchFamily="18" charset="0"/>
              </a:rPr>
              <a:t>Ваш бизнес-план должен начинаться с выводов</a:t>
            </a:r>
            <a:r>
              <a:rPr lang="ru-RU" sz="2800" smtClean="0">
                <a:latin typeface="Times New Roman" pitchFamily="18" charset="0"/>
              </a:rPr>
              <a:t>. </a:t>
            </a:r>
          </a:p>
          <a:p>
            <a:pPr marL="0" indent="360363"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smtClean="0">
                <a:latin typeface="Times New Roman" pitchFamily="18" charset="0"/>
              </a:rPr>
              <a:t>Вы напишите их в самую последнюю очередь, но именно они должны быть самым первым пунктом вашего бизнес-плана. Выводы должны быть краткими - не более 1-2 страниц. Резюме - это самостоятельный рекламный документ, т.к. в нем содержатся основные положения всего бизнес - плана. </a:t>
            </a:r>
          </a:p>
          <a:p>
            <a:pPr marL="0" indent="360363"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u="sng" smtClean="0">
                <a:latin typeface="Times New Roman" pitchFamily="18" charset="0"/>
              </a:rPr>
              <a:t>Резюме содержит следующую информацию</a:t>
            </a:r>
            <a:r>
              <a:rPr lang="ru-RU" sz="2800" smtClean="0">
                <a:latin typeface="Times New Roman" pitchFamily="18" charset="0"/>
              </a:rPr>
              <a:t>: цель бизнес-плана, потребность в финансовых ресурсах и их предназначение, краткое описание бизнеса и его целевого клиента, преимущества бизнеса, выдержки из основных финансовых предложений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9144000" cy="12033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5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2. Маркетинговое исследование рынка</a:t>
            </a:r>
          </a:p>
        </p:txBody>
      </p:sp>
      <p:sp>
        <p:nvSpPr>
          <p:cNvPr id="7171" name="Прямоугольник 3"/>
          <p:cNvSpPr>
            <a:spLocks noChangeArrowheads="1"/>
          </p:cNvSpPr>
          <p:nvPr/>
        </p:nvSpPr>
        <p:spPr bwMode="auto">
          <a:xfrm>
            <a:off x="179388" y="2924175"/>
            <a:ext cx="8659812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39750" algn="just">
              <a:lnSpc>
                <a:spcPct val="80000"/>
              </a:lnSpc>
              <a:spcBef>
                <a:spcPct val="20000"/>
              </a:spcBef>
            </a:pPr>
            <a:r>
              <a:rPr lang="ru-RU" sz="2400" b="1">
                <a:latin typeface="Times New Roman" pitchFamily="18" charset="0"/>
              </a:rPr>
              <a:t>Маркетинговые исследования</a:t>
            </a:r>
            <a:r>
              <a:rPr lang="ru-RU" sz="2400">
                <a:latin typeface="Times New Roman" pitchFamily="18" charset="0"/>
              </a:rPr>
              <a:t>  -  это сбор, обработка и анализ информации с целью принятия грамотных управленческих решений.</a:t>
            </a:r>
          </a:p>
          <a:p>
            <a:pPr indent="539750" algn="just">
              <a:lnSpc>
                <a:spcPct val="80000"/>
              </a:lnSpc>
              <a:spcBef>
                <a:spcPct val="20000"/>
              </a:spcBef>
            </a:pPr>
            <a:r>
              <a:rPr lang="ru-RU" sz="2400">
                <a:latin typeface="Times New Roman" pitchFamily="18" charset="0"/>
              </a:rPr>
              <a:t>В данном разделе бизнес-плана описываются проведенные Вами исследования потребителей, их привычки и предпочтения, также исследования рынка аналогичных товаров: основные конкуренты, преимущества и недостатки их продукции (услуг), как они могут отреагировать на появление Вашего товара (услуги). следует заострить внимание на тех качествах Вашего товара, на которые Вы будете обращать внимание потребителя, чтобы выиграть в конкуренции. </a:t>
            </a:r>
          </a:p>
        </p:txBody>
      </p:sp>
      <p:sp>
        <p:nvSpPr>
          <p:cNvPr id="7172" name="Прямоугольник 3"/>
          <p:cNvSpPr>
            <a:spLocks noChangeArrowheads="1"/>
          </p:cNvSpPr>
          <p:nvPr/>
        </p:nvSpPr>
        <p:spPr bwMode="auto">
          <a:xfrm>
            <a:off x="179388" y="1484313"/>
            <a:ext cx="8659812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39750" algn="just">
              <a:lnSpc>
                <a:spcPct val="80000"/>
              </a:lnSpc>
              <a:spcBef>
                <a:spcPct val="20000"/>
              </a:spcBef>
            </a:pPr>
            <a:r>
              <a:rPr lang="ru-RU" sz="3200">
                <a:latin typeface="Times New Roman" pitchFamily="18" charset="0"/>
              </a:rPr>
              <a:t> </a:t>
            </a:r>
            <a:r>
              <a:rPr lang="ru-RU" sz="2400">
                <a:latin typeface="Times New Roman" pitchFamily="18" charset="0"/>
              </a:rPr>
              <a:t>Рынок и маркетинг являются решающими факторами для всех компаний. Самые гениальные технологии оказываются бесполезными, если на них нет своих покупателей. Изучение рынка - одна из главных проблем нового бизнеса.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333375"/>
            <a:ext cx="8564563" cy="1066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3. Организационный план</a:t>
            </a:r>
            <a:r>
              <a:rPr lang="ru-RU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br>
              <a:rPr lang="ru-RU" sz="4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включает описание: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1557338"/>
            <a:ext cx="7913687" cy="1241425"/>
          </a:xfrm>
        </p:spPr>
        <p:txBody>
          <a:bodyPr/>
          <a:lstStyle/>
          <a:p>
            <a:pPr marL="552450" indent="-552450" eaLnBrk="1" hangingPunct="1">
              <a:lnSpc>
                <a:spcPct val="80000"/>
              </a:lnSpc>
              <a:buFont typeface="Comic Sans MS" pitchFamily="66" charset="0"/>
              <a:buNone/>
            </a:pPr>
            <a:r>
              <a:rPr lang="ru-RU" sz="1800" b="1" smtClean="0">
                <a:latin typeface="Times New Roman" pitchFamily="18" charset="0"/>
              </a:rPr>
              <a:t>1</a:t>
            </a:r>
            <a:r>
              <a:rPr lang="ru-RU" sz="1800" smtClean="0">
                <a:latin typeface="Times New Roman" pitchFamily="18" charset="0"/>
              </a:rPr>
              <a:t>. </a:t>
            </a:r>
            <a:r>
              <a:rPr lang="ru-RU" sz="1800" b="1" smtClean="0">
                <a:latin typeface="Times New Roman" pitchFamily="18" charset="0"/>
              </a:rPr>
              <a:t>организационно-правовой формы;</a:t>
            </a:r>
          </a:p>
          <a:p>
            <a:pPr marL="552450" indent="-552450" eaLnBrk="1" hangingPunct="1">
              <a:lnSpc>
                <a:spcPct val="80000"/>
              </a:lnSpc>
              <a:buFont typeface="Comic Sans MS" pitchFamily="66" charset="0"/>
              <a:buNone/>
            </a:pPr>
            <a:r>
              <a:rPr lang="ru-RU" sz="1800" b="1" smtClean="0">
                <a:latin typeface="Times New Roman" pitchFamily="18" charset="0"/>
              </a:rPr>
              <a:t>2. потребности в кадрах:</a:t>
            </a:r>
          </a:p>
          <a:p>
            <a:pPr marL="552450" indent="-552450" eaLnBrk="1" hangingPunct="1">
              <a:lnSpc>
                <a:spcPct val="80000"/>
              </a:lnSpc>
              <a:buFont typeface="Comic Sans MS" pitchFamily="66" charset="0"/>
              <a:buNone/>
            </a:pPr>
            <a:r>
              <a:rPr lang="ru-RU" sz="1800" smtClean="0">
                <a:latin typeface="Times New Roman" pitchFamily="18" charset="0"/>
              </a:rPr>
              <a:t> - организационная схемы предприятия;</a:t>
            </a:r>
          </a:p>
          <a:p>
            <a:pPr marL="552450" indent="-552450" eaLnBrk="1" hangingPunct="1">
              <a:lnSpc>
                <a:spcPct val="80000"/>
              </a:lnSpc>
              <a:buFont typeface="Comic Sans MS" pitchFamily="66" charset="0"/>
              <a:buNone/>
            </a:pPr>
            <a:r>
              <a:rPr lang="ru-RU" sz="1800" smtClean="0">
                <a:latin typeface="Times New Roman" pitchFamily="18" charset="0"/>
              </a:rPr>
              <a:t> - обоснование потребности в кадрах:</a:t>
            </a:r>
          </a:p>
        </p:txBody>
      </p:sp>
      <p:graphicFrame>
        <p:nvGraphicFramePr>
          <p:cNvPr id="22615" name="Group 87"/>
          <p:cNvGraphicFramePr>
            <a:graphicFrameLocks noGrp="1"/>
          </p:cNvGraphicFramePr>
          <p:nvPr/>
        </p:nvGraphicFramePr>
        <p:xfrm>
          <a:off x="250825" y="2668588"/>
          <a:ext cx="8610600" cy="2205037"/>
        </p:xfrm>
        <a:graphic>
          <a:graphicData uri="http://schemas.openxmlformats.org/drawingml/2006/table">
            <a:tbl>
              <a:tblPr/>
              <a:tblGrid>
                <a:gridCol w="1106488"/>
                <a:gridCol w="1103312"/>
                <a:gridCol w="2057400"/>
                <a:gridCol w="2514600"/>
                <a:gridCol w="1828800"/>
              </a:tblGrid>
              <a:tr h="4936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Должность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Кол-во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человек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Требования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Функции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Заработная плата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Юрист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Высшее образование, опыт работы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Юридическое сопровождение деятельности компании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Оклад 10 000 + премия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399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Бухгалтер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Высшее образование, опыт работы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Ведение бухгалтерского и налогового учета и подача отчетностей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Оклад 8000 + премия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06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Зоотехник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…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…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…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…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36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Агроном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…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…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…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…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234" name="Rectangle 84"/>
          <p:cNvSpPr>
            <a:spLocks noChangeArrowheads="1"/>
          </p:cNvSpPr>
          <p:nvPr/>
        </p:nvSpPr>
        <p:spPr bwMode="auto">
          <a:xfrm>
            <a:off x="323850" y="4868863"/>
            <a:ext cx="8820150" cy="1989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indent="360363">
              <a:spcBef>
                <a:spcPct val="20000"/>
              </a:spcBef>
              <a:buClr>
                <a:schemeClr val="tx2"/>
              </a:buClr>
              <a:buSzPct val="70000"/>
              <a:buFont typeface="Comic Sans MS" pitchFamily="66" charset="0"/>
              <a:buNone/>
            </a:pPr>
            <a:r>
              <a:rPr lang="ru-RU">
                <a:latin typeface="Times New Roman" pitchFamily="18" charset="0"/>
              </a:rPr>
              <a:t>- штатного расписания и должностных инструкций.</a:t>
            </a:r>
          </a:p>
          <a:p>
            <a:pPr indent="360363"/>
            <a:r>
              <a:rPr lang="ru-RU" b="1">
                <a:latin typeface="Times New Roman" pitchFamily="18" charset="0"/>
              </a:rPr>
              <a:t>3. потребности в административных и производственных помещениях. </a:t>
            </a:r>
          </a:p>
          <a:p>
            <a:pPr indent="360363"/>
            <a:r>
              <a:rPr lang="ru-RU">
                <a:latin typeface="Times New Roman" pitchFamily="18" charset="0"/>
              </a:rPr>
              <a:t>Факторы, влияющие на определение потребности в административных и производственных помещениях:</a:t>
            </a:r>
          </a:p>
          <a:p>
            <a:pPr indent="360363"/>
            <a:r>
              <a:rPr lang="ru-RU">
                <a:latin typeface="Times New Roman" pitchFamily="18" charset="0"/>
              </a:rPr>
              <a:t>- Специфика производства;</a:t>
            </a:r>
          </a:p>
          <a:p>
            <a:pPr indent="360363"/>
            <a:r>
              <a:rPr lang="ru-RU">
                <a:latin typeface="Times New Roman" pitchFamily="18" charset="0"/>
              </a:rPr>
              <a:t>- Персонал предприятия;</a:t>
            </a:r>
          </a:p>
          <a:p>
            <a:pPr indent="360363"/>
            <a:r>
              <a:rPr lang="ru-RU">
                <a:latin typeface="Times New Roman" pitchFamily="18" charset="0"/>
              </a:rPr>
              <a:t>- Финансовые возможности предприятия (аренда или покупка помещений) и т.д.</a:t>
            </a:r>
            <a:endParaRPr lang="ru-RU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80645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4. Производственный план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827213"/>
            <a:ext cx="8893175" cy="4114800"/>
          </a:xfrm>
        </p:spPr>
        <p:txBody>
          <a:bodyPr/>
          <a:lstStyle/>
          <a:p>
            <a:pPr marL="0" indent="360363" algn="just" eaLnBrk="1" hangingPunct="1">
              <a:buFont typeface="Wingdings" pitchFamily="2" charset="2"/>
              <a:buNone/>
            </a:pPr>
            <a:r>
              <a:rPr lang="ru-RU" sz="2500" smtClean="0">
                <a:latin typeface="Times New Roman" pitchFamily="18" charset="0"/>
              </a:rPr>
              <a:t>Здесь могут быть описаны основные технологические решения, лицензии, патенты, особенности производства, необходимое оборудование, источники поставки основных материалов и оборудования, цены на них. </a:t>
            </a:r>
          </a:p>
          <a:p>
            <a:pPr marL="0" indent="360363" algn="just" eaLnBrk="1" hangingPunct="1">
              <a:buFont typeface="Wingdings" pitchFamily="2" charset="2"/>
              <a:buNone/>
            </a:pPr>
            <a:r>
              <a:rPr lang="ru-RU" sz="2500" smtClean="0">
                <a:latin typeface="Times New Roman" pitchFamily="18" charset="0"/>
              </a:rPr>
              <a:t>Необходимо учесть все производственные потребности: техническое оснащение (оборудование), сырье и материалы и т.д.</a:t>
            </a:r>
          </a:p>
          <a:p>
            <a:pPr marL="0" indent="360363" algn="just" eaLnBrk="1" hangingPunct="1">
              <a:buFont typeface="Wingdings" pitchFamily="2" charset="2"/>
              <a:buNone/>
            </a:pPr>
            <a:r>
              <a:rPr lang="ru-RU" sz="2500" smtClean="0">
                <a:latin typeface="Times New Roman" pitchFamily="18" charset="0"/>
              </a:rPr>
              <a:t>В производственном плане также должны быть рассчитаны затраты на производство и составлен план производства продукции.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5. Маркетинговый план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57338"/>
            <a:ext cx="8964613" cy="4967287"/>
          </a:xfrm>
          <a:solidFill>
            <a:schemeClr val="bg1"/>
          </a:solidFill>
        </p:spPr>
        <p:txBody>
          <a:bodyPr/>
          <a:lstStyle/>
          <a:p>
            <a:pPr marL="179388" indent="539750"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500" smtClean="0">
                <a:latin typeface="Times New Roman" pitchFamily="18" charset="0"/>
              </a:rPr>
              <a:t>Для того, чтобы потенциальные клиенты превратились в реальных, малому предприятию необходимо иметь план маркетинга. </a:t>
            </a:r>
          </a:p>
          <a:p>
            <a:pPr marL="179388" indent="539750"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500" smtClean="0">
                <a:latin typeface="Times New Roman" pitchFamily="18" charset="0"/>
              </a:rPr>
              <a:t>В данном разделе необходимо продумать и описать основные элементы своего плана маркетинга:</a:t>
            </a:r>
          </a:p>
          <a:p>
            <a:pPr marL="179388" indent="539750" algn="just" eaLnBrk="1" hangingPunct="1">
              <a:lnSpc>
                <a:spcPct val="80000"/>
              </a:lnSpc>
            </a:pPr>
            <a:r>
              <a:rPr lang="ru-RU" sz="2500" smtClean="0">
                <a:latin typeface="Times New Roman" pitchFamily="18" charset="0"/>
              </a:rPr>
              <a:t>конкурентные преимущества услуги;</a:t>
            </a:r>
          </a:p>
          <a:p>
            <a:pPr marL="179388" indent="539750" algn="just" eaLnBrk="1" hangingPunct="1">
              <a:lnSpc>
                <a:spcPct val="80000"/>
              </a:lnSpc>
            </a:pPr>
            <a:r>
              <a:rPr lang="ru-RU" sz="2500" smtClean="0">
                <a:latin typeface="Times New Roman" pitchFamily="18" charset="0"/>
              </a:rPr>
              <a:t>предполагаемые каналы  реализации услуги; ценообразование;</a:t>
            </a:r>
          </a:p>
          <a:p>
            <a:pPr marL="179388" indent="539750" algn="just" eaLnBrk="1" hangingPunct="1">
              <a:lnSpc>
                <a:spcPct val="80000"/>
              </a:lnSpc>
            </a:pPr>
            <a:r>
              <a:rPr lang="ru-RU" sz="2500" smtClean="0">
                <a:latin typeface="Times New Roman" pitchFamily="18" charset="0"/>
              </a:rPr>
              <a:t>схему распространения товаров/услуг; </a:t>
            </a:r>
          </a:p>
          <a:p>
            <a:pPr marL="179388" indent="539750" algn="just" eaLnBrk="1" hangingPunct="1">
              <a:lnSpc>
                <a:spcPct val="80000"/>
              </a:lnSpc>
            </a:pPr>
            <a:r>
              <a:rPr lang="ru-RU" sz="2500" smtClean="0">
                <a:latin typeface="Times New Roman" pitchFamily="18" charset="0"/>
              </a:rPr>
              <a:t>рекламу; </a:t>
            </a:r>
          </a:p>
          <a:p>
            <a:pPr marL="179388" indent="539750" algn="just" eaLnBrk="1" hangingPunct="1">
              <a:lnSpc>
                <a:spcPct val="80000"/>
              </a:lnSpc>
            </a:pPr>
            <a:r>
              <a:rPr lang="ru-RU" sz="2500" smtClean="0">
                <a:latin typeface="Times New Roman" pitchFamily="18" charset="0"/>
              </a:rPr>
              <a:t>методы стимулирования продаж;</a:t>
            </a:r>
          </a:p>
          <a:p>
            <a:pPr marL="179388" indent="539750" algn="just" eaLnBrk="1" hangingPunct="1">
              <a:lnSpc>
                <a:spcPct val="80000"/>
              </a:lnSpc>
            </a:pPr>
            <a:r>
              <a:rPr lang="ru-RU" sz="2500" smtClean="0">
                <a:latin typeface="Times New Roman" pitchFamily="18" charset="0"/>
              </a:rPr>
              <a:t>организацию послепродажного сопровождения, формирования имиджа.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6. Финансовый план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3284538"/>
            <a:ext cx="7777163" cy="2952750"/>
          </a:xfrm>
        </p:spPr>
        <p:txBody>
          <a:bodyPr/>
          <a:lstStyle/>
          <a:p>
            <a:pPr marL="0" indent="360363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smtClean="0">
                <a:latin typeface="Times New Roman" pitchFamily="18" charset="0"/>
              </a:rPr>
              <a:t>Основные направления раздела:</a:t>
            </a:r>
          </a:p>
          <a:p>
            <a:pPr marL="0" indent="360363" eaLnBrk="1" hangingPunct="1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Расчет необходимости инвестиций;</a:t>
            </a:r>
          </a:p>
          <a:p>
            <a:pPr marL="0" indent="360363" eaLnBrk="1" hangingPunct="1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Расчет кредита и схема возврата кредита </a:t>
            </a:r>
            <a:r>
              <a:rPr lang="ru-RU" sz="1800" smtClean="0">
                <a:latin typeface="Times New Roman" pitchFamily="18" charset="0"/>
              </a:rPr>
              <a:t>(если требуется);</a:t>
            </a:r>
          </a:p>
          <a:p>
            <a:pPr marL="0" indent="360363" eaLnBrk="1" hangingPunct="1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Прогноз товарооборота;</a:t>
            </a:r>
          </a:p>
          <a:p>
            <a:pPr marL="0" indent="360363" eaLnBrk="1" hangingPunct="1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Прогноз и расчет текущих затрат;</a:t>
            </a:r>
          </a:p>
          <a:p>
            <a:pPr marL="0" indent="360363" eaLnBrk="1" hangingPunct="1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Расчет налогов;</a:t>
            </a:r>
          </a:p>
          <a:p>
            <a:pPr marL="0" indent="360363" eaLnBrk="1" hangingPunct="1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Расчет движения денежных средств.</a:t>
            </a:r>
            <a:endParaRPr lang="ru-RU" sz="240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0" indent="360363" eaLnBrk="1" hangingPunct="1">
              <a:lnSpc>
                <a:spcPct val="80000"/>
              </a:lnSpc>
            </a:pPr>
            <a:r>
              <a:rPr lang="ru-RU" sz="2400" smtClean="0">
                <a:latin typeface="Times New Roman" pitchFamily="18" charset="0"/>
              </a:rPr>
              <a:t>Расчет прибылей (убытков);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68313" y="1557338"/>
            <a:ext cx="821531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360363" algn="just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sz="2500">
                <a:latin typeface="Times New Roman" pitchFamily="18" charset="0"/>
              </a:rPr>
              <a:t>Цель раздела - спрогнозировать на основе  результатов предыдущих разделов выручку и затраты на производство и реализацию продукции/услуги по годам и определить эффективность деятельности (прибыль, рентабельность, срок окупаемости).</a:t>
            </a:r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1042988" y="6491288"/>
            <a:ext cx="6165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u="sng">
                <a:latin typeface="Times New Roman" pitchFamily="18" charset="0"/>
              </a:rPr>
              <a:t>При этом финансовые прогнозы составляются на 3-5 лет.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атмение">
  <a:themeElements>
    <a:clrScheme name="Затмение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Затмение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тмение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181</TotalTime>
  <Words>731</Words>
  <Application>Microsoft Office PowerPoint</Application>
  <PresentationFormat>On-screen Show (4:3)</PresentationFormat>
  <Paragraphs>97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Verdana</vt:lpstr>
      <vt:lpstr>Arial</vt:lpstr>
      <vt:lpstr>Wingdings</vt:lpstr>
      <vt:lpstr>Calibri</vt:lpstr>
      <vt:lpstr>Times New Roman</vt:lpstr>
      <vt:lpstr>Comic Sans MS</vt:lpstr>
      <vt:lpstr>Tahoma</vt:lpstr>
      <vt:lpstr>Затмение</vt:lpstr>
      <vt:lpstr>Структура бизнес-плана</vt:lpstr>
      <vt:lpstr>Цели написания бизнес-плана</vt:lpstr>
      <vt:lpstr>Разделы бизнес-плана*</vt:lpstr>
      <vt:lpstr>1. Резюме</vt:lpstr>
      <vt:lpstr>2. Маркетинговое исследование рынка</vt:lpstr>
      <vt:lpstr>3. Организационный план  включает описание:</vt:lpstr>
      <vt:lpstr>4. Производственный план</vt:lpstr>
      <vt:lpstr>5. Маркетинговый план</vt:lpstr>
      <vt:lpstr>6. Финансовый план</vt:lpstr>
      <vt:lpstr>7. Риски</vt:lpstr>
      <vt:lpstr>Slide 11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Бизнес-план</dc:title>
  <dc:creator>Ситникова МВ</dc:creator>
  <cp:lastModifiedBy>Windows User</cp:lastModifiedBy>
  <cp:revision>6</cp:revision>
  <dcterms:created xsi:type="dcterms:W3CDTF">2010-02-16T06:41:09Z</dcterms:created>
  <dcterms:modified xsi:type="dcterms:W3CDTF">2017-04-08T21:19:21Z</dcterms:modified>
</cp:coreProperties>
</file>